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8" r:id="rId8"/>
    <p:sldId id="265" r:id="rId9"/>
    <p:sldId id="269" r:id="rId10"/>
    <p:sldId id="270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  <a:srgbClr val="481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55A088-94CA-4357-A46F-4DBE726EAEA6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76872"/>
            <a:ext cx="1621790" cy="1638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Mandatory rules…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67545" y="1340768"/>
            <a:ext cx="8373810" cy="13681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 of any sort of digital gadget is strictly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PROHIBITED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/>
          </a:p>
        </p:txBody>
      </p:sp>
      <p:pic>
        <p:nvPicPr>
          <p:cNvPr id="1026" name="Picture 2" descr="Image result for Switch off Mobile 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3744416" cy="389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376" y="6131911"/>
            <a:ext cx="811952" cy="43204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30" name="Picture 6" descr="Image result for Dont use lap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931" y="2060849"/>
            <a:ext cx="381642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71600" y="6131911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Keep them              in the classes</a:t>
            </a:r>
            <a:endParaRPr lang="en-IN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9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i="1" dirty="0" smtClean="0">
                <a:solidFill>
                  <a:srgbClr val="FF00FF"/>
                </a:solidFill>
                <a:latin typeface="Brush Script MT" pitchFamily="66" charset="0"/>
              </a:rPr>
              <a:t>Happy Learning!</a:t>
            </a:r>
            <a:endParaRPr lang="en-IN" sz="4800" b="1" i="1" dirty="0">
              <a:solidFill>
                <a:srgbClr val="FF00FF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13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Semester organization</a:t>
            </a:r>
          </a:p>
          <a:p>
            <a:pPr lvl="8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Syllabus</a:t>
            </a:r>
          </a:p>
          <a:p>
            <a:pPr lvl="8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Course objective</a:t>
            </a:r>
          </a:p>
          <a:p>
            <a:pPr lvl="8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Course plan</a:t>
            </a:r>
          </a:p>
          <a:p>
            <a:pPr lvl="8"/>
            <a:endParaRPr lang="en-US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Reference and study materials</a:t>
            </a:r>
          </a:p>
          <a:p>
            <a:pPr lvl="8"/>
            <a:endParaRPr lang="en-US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Course web page</a:t>
            </a:r>
          </a:p>
          <a:p>
            <a:pPr lvl="8"/>
            <a:endParaRPr lang="en-US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Contact details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3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Course organization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16288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Title: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</a:p>
          <a:p>
            <a:pPr lvl="8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Code: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CS10001 / CS11001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(for Section 4 and 5)</a:t>
            </a:r>
          </a:p>
          <a:p>
            <a:pPr lvl="8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Credit: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3-0-0 = 3</a:t>
            </a:r>
          </a:p>
          <a:p>
            <a:pPr lvl="8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Slot: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lvl="8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Timing </a:t>
            </a:r>
          </a:p>
          <a:p>
            <a:pPr marL="1371600" lvl="3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Wednesday: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12:00-12:55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371600" lvl="3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Thursday: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11:00-11:55</a:t>
            </a:r>
          </a:p>
          <a:p>
            <a:pPr marL="1371600" lvl="3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Friday: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09:00-09:55</a:t>
            </a:r>
          </a:p>
          <a:p>
            <a:pPr marL="1371600" lvl="3" indent="0">
              <a:buNone/>
            </a:pPr>
            <a:r>
              <a:rPr lang="en-US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Venue: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NR121,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Nalanda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Complex, Ground  Floor</a:t>
            </a:r>
          </a:p>
          <a:p>
            <a:pPr marL="1371600" lvl="3" indent="0">
              <a:buNone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2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Course objective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course will cover basics of computing, programming in C and the different data structures to solve many problems. </a:t>
            </a:r>
          </a:p>
          <a:p>
            <a:pPr marL="0" indent="0">
              <a:lnSpc>
                <a:spcPts val="2400"/>
              </a:lnSpc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summary, this course will provide exposure to theory as well as practical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aspects of programming.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After completing this course, you will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be able to learn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how to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Write programs in C programming language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What are the different data structures known to solve problems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How to solve problems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1371600" lvl="3" indent="0">
              <a:buNone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Syllabus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8229600" cy="5184576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en-I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Introduction to digital 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computers</a:t>
            </a:r>
          </a:p>
          <a:p>
            <a:pPr lvl="8"/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Basic programming constructs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Variables and simple data types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Assignments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Input/output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Conditions and branching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Loops and iteration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Iterative searching and sorting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algorithms</a:t>
            </a:r>
          </a:p>
          <a:p>
            <a:pPr lvl="8"/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Advanced </a:t>
            </a:r>
            <a:r>
              <a:rPr lang="en-I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programming constructs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 and recursion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Recursive sorting algorithms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 and strings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Structures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Pointers and dynamic memory allocation</a:t>
            </a:r>
          </a:p>
          <a:p>
            <a:pPr lvl="1"/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Handling</a:t>
            </a:r>
          </a:p>
          <a:p>
            <a:pPr lvl="1"/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 structures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Stack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Queue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lists</a:t>
            </a:r>
          </a:p>
          <a:p>
            <a:pPr lvl="8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 analysis of programs</a:t>
            </a:r>
            <a:endParaRPr lang="en-IN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3" indent="0">
              <a:buNone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21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Study materials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65104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Books for C Programming</a:t>
            </a:r>
          </a:p>
          <a:p>
            <a:pPr marL="0" indent="0">
              <a:buNone/>
            </a:pPr>
            <a:endParaRPr lang="en-IN" sz="2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4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4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Programming </a:t>
            </a:r>
            <a:r>
              <a:rPr lang="en-IN" sz="4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Brian W. Kernighan and Dennis M. </a:t>
            </a:r>
            <a:r>
              <a:rPr lang="en-I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Ritchie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Prentice Hall 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India.</a:t>
            </a:r>
          </a:p>
          <a:p>
            <a:pPr marL="1314450" lvl="2" indent="-514350">
              <a:buFont typeface="+mj-lt"/>
              <a:buAutoNum type="arabicPeriod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45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Schaum’s</a:t>
            </a:r>
            <a:r>
              <a:rPr lang="en-IN" sz="4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Outline of Programming with C</a:t>
            </a:r>
            <a:r>
              <a:rPr lang="en-US" sz="4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Byron Gottfried</a:t>
            </a:r>
            <a:r>
              <a:rPr lang="en-US" sz="4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Tata </a:t>
            </a:r>
            <a:r>
              <a:rPr lang="en-IN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McGraw-Hill</a:t>
            </a:r>
            <a:endParaRPr lang="en-US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Books on Data Structures</a:t>
            </a:r>
          </a:p>
          <a:p>
            <a:pPr marL="0" lvl="0" indent="0">
              <a:buNone/>
            </a:pPr>
            <a:endParaRPr lang="en-US" sz="2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4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Structures, </a:t>
            </a:r>
            <a:r>
              <a:rPr lang="en-US" sz="45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Schaum’s</a:t>
            </a:r>
            <a:r>
              <a:rPr lang="en-US" sz="4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Outline Series</a:t>
            </a:r>
            <a:r>
              <a:rPr lang="en-US" sz="4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Seymour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Lipschutz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Tata </a:t>
            </a:r>
            <a:r>
              <a:rPr lang="en-IN" sz="4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McGraw-Hill</a:t>
            </a:r>
            <a:endParaRPr lang="en-US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IN" sz="4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Fundamentals of Data </a:t>
            </a:r>
            <a:r>
              <a:rPr lang="en-IN" sz="45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Strcutures</a:t>
            </a:r>
            <a:r>
              <a:rPr lang="en-IN" sz="4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C </a:t>
            </a:r>
            <a:r>
              <a:rPr lang="en-I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Ellis </a:t>
            </a:r>
            <a:r>
              <a:rPr lang="en-I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Horowitz, </a:t>
            </a:r>
            <a:r>
              <a:rPr lang="en-I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Satraj</a:t>
            </a:r>
            <a:r>
              <a:rPr lang="en-I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Sahni</a:t>
            </a:r>
            <a:r>
              <a:rPr lang="en-I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Susan </a:t>
            </a:r>
            <a:r>
              <a:rPr lang="en-I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Anderson-Freed</a:t>
            </a:r>
            <a:r>
              <a:rPr lang="en-IN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IN" sz="4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H. </a:t>
            </a:r>
            <a:r>
              <a:rPr lang="en-IN" sz="4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Freemn</a:t>
            </a:r>
            <a:r>
              <a:rPr lang="en-IN" sz="4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Company</a:t>
            </a:r>
          </a:p>
          <a:p>
            <a:pPr marL="514350" lvl="0" indent="-514350">
              <a:buFont typeface="+mj-lt"/>
              <a:buAutoNum type="arabicPeriod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4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Classic Data Structures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Samanta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Prentice Hall of India.</a:t>
            </a:r>
          </a:p>
        </p:txBody>
      </p:sp>
      <p:sp>
        <p:nvSpPr>
          <p:cNvPr id="4" name="Rectangle 3"/>
          <p:cNvSpPr/>
          <p:nvPr/>
        </p:nvSpPr>
        <p:spPr>
          <a:xfrm>
            <a:off x="4067944" y="5877272"/>
            <a:ext cx="432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Take the help of the Internet, if you need…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9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Study materials…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34908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N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Web references:</a:t>
            </a:r>
          </a:p>
          <a:p>
            <a:pPr marL="0" indent="0">
              <a:buNone/>
            </a:pPr>
            <a:r>
              <a:rPr lang="en-IN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I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://cse.iitkgp.ac.in/~pds/</a:t>
            </a:r>
          </a:p>
          <a:p>
            <a:pPr marL="0" indent="0">
              <a:buNone/>
            </a:pPr>
            <a:endParaRPr lang="en-IN" sz="40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IN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useful software:</a:t>
            </a:r>
          </a:p>
          <a:p>
            <a:pPr marL="0" indent="0">
              <a:buNone/>
            </a:pPr>
            <a:r>
              <a:rPr lang="en-IN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I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://cse.iitkgp.ac.in/~pds/software/</a:t>
            </a:r>
          </a:p>
          <a:p>
            <a:pPr marL="0" indent="0">
              <a:buNone/>
            </a:pPr>
            <a:r>
              <a:rPr lang="en-I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Notes:</a:t>
            </a:r>
          </a:p>
          <a:p>
            <a:pPr marL="0" indent="0">
              <a:buNone/>
            </a:pPr>
            <a:r>
              <a:rPr lang="en-I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I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://cse.iitkgp.ac.in/~pds/notes/</a:t>
            </a:r>
          </a:p>
          <a:p>
            <a:pPr marL="0" indent="0">
              <a:buNone/>
            </a:pPr>
            <a:endParaRPr lang="en-IN" sz="40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Course </a:t>
            </a:r>
            <a:r>
              <a:rPr lang="en-I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related information and announcements:</a:t>
            </a:r>
          </a:p>
          <a:p>
            <a:pPr marL="0" indent="0">
              <a:buNone/>
            </a:pPr>
            <a:r>
              <a:rPr lang="en-IN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I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://cse.iitkgp.ac.in/~</a:t>
            </a:r>
            <a:r>
              <a:rPr lang="en-I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pds/semester/2017a/</a:t>
            </a:r>
          </a:p>
          <a:p>
            <a:pPr marL="0" indent="0">
              <a:buNone/>
            </a:pPr>
            <a:r>
              <a:rPr lang="en-I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http://www.nid.iitkgp.ernet.in/DSamanta/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5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39752" y="606193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These resources are very carefully developed and really good…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1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Evaluation plan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en-US" sz="29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Distribution of Marks: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 Test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I: 	10%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Mid-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Test: 	30%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 Test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II: 	10%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End-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Test: 	50%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9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sz="29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Dates: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 Test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I: 	Thursday 02, 2017,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19:00 –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20:00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(tentative)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Mid-Semester: 	February 13-21, 2017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(specific date will be known in due time)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 Test 2: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Wednesday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15, 2017, 19:00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20:00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(tentative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End-Semester: 	April 20-28, 2017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(specific date will be known in due time)</a:t>
            </a:r>
          </a:p>
          <a:p>
            <a:pPr lvl="1"/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9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Tentative syllabus of tests: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 Test I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syllabus: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Until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 and Strings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Mid-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Until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Functions, including recursion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 Test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II: 	Until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 (2D)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End-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Whole syllabus</a:t>
            </a:r>
            <a:endParaRPr lang="en-US" sz="2400" dirty="0" smtClean="0">
              <a:solidFill>
                <a:srgbClr val="6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39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Mandatory rules…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Attendance in the classes is </a:t>
            </a:r>
            <a:r>
              <a:rPr lang="en-IN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MANDATORY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n-IN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Students having poor attendance will be penalized in terms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final grade / deregistration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n-IN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Proxy in the attendance will be heavily penalized. Each proxy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IN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 result in the deduction of 5 marks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total marks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 obtained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n-IN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your responsibility to check no such attendance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marked against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you.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4226" y="6126163"/>
            <a:ext cx="7931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In fact, attending classes is enough for more than 50% of your exam preparations…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9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318</TotalTime>
  <Words>437</Words>
  <Application>Microsoft Office PowerPoint</Application>
  <PresentationFormat>On-screen Show (4:3)</PresentationFormat>
  <Paragraphs>129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Brush Script MT</vt:lpstr>
      <vt:lpstr>Georgia</vt:lpstr>
      <vt:lpstr>Times New Roman</vt:lpstr>
      <vt:lpstr>Trebuchet MS</vt:lpstr>
      <vt:lpstr>Slipstream</vt:lpstr>
      <vt:lpstr>Programming and Data Structures</vt:lpstr>
      <vt:lpstr>Today’s discussion…</vt:lpstr>
      <vt:lpstr>Course organization</vt:lpstr>
      <vt:lpstr>Course objective</vt:lpstr>
      <vt:lpstr>Syllabus</vt:lpstr>
      <vt:lpstr>Study materials</vt:lpstr>
      <vt:lpstr>Study materials…</vt:lpstr>
      <vt:lpstr>Evaluation plan</vt:lpstr>
      <vt:lpstr>Mandatory rules… </vt:lpstr>
      <vt:lpstr>Mandatory rules… </vt:lpstr>
      <vt:lpstr>Happy Learning!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36</cp:revision>
  <dcterms:created xsi:type="dcterms:W3CDTF">2016-12-06T07:31:32Z</dcterms:created>
  <dcterms:modified xsi:type="dcterms:W3CDTF">2017-01-08T01:46:12Z</dcterms:modified>
</cp:coreProperties>
</file>